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767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EF6F29-4D26-4EE2-A7D9-6A8F432EFA8B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FF1D3A-B518-4DEB-BC57-FCEE0C4F99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ords.ru/wp-content/uploads/2013/04/vtyweq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ords.ru/wp-content/uploads/2013/04/cvrt45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85883"/>
          </a:xfrm>
        </p:spPr>
        <p:txBody>
          <a:bodyPr>
            <a:normAutofit fontScale="90000"/>
          </a:bodyPr>
          <a:lstStyle/>
          <a:p>
            <a:pPr algn="r" fontAlgn="base"/>
            <a:r>
              <a:rPr lang="ru-RU" sz="1600" b="1" dirty="0">
                <a:solidFill>
                  <a:srgbClr val="C00000"/>
                </a:solidFill>
              </a:rPr>
              <a:t>Театр ничуть не безделица и вовсе не пустая вещь…</a:t>
            </a:r>
            <a:br>
              <a:rPr lang="ru-RU" sz="1600" b="1" dirty="0">
                <a:solidFill>
                  <a:srgbClr val="C00000"/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Это такая кафедра, с которой можно много сказать миру добра.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Н.В.Гоголь</a:t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Театр поучает так, как этого не сделать толстой книге.</a:t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Вольтер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11200" dirty="0">
                <a:solidFill>
                  <a:schemeClr val="tx1"/>
                </a:solidFill>
              </a:rPr>
              <a:t>Инновационный образовательный проект</a:t>
            </a:r>
          </a:p>
          <a:p>
            <a:r>
              <a:rPr lang="ru-RU" sz="11200" dirty="0">
                <a:solidFill>
                  <a:schemeClr val="tx1"/>
                </a:solidFill>
              </a:rPr>
              <a:t>по внеурочной деятельности</a:t>
            </a:r>
          </a:p>
          <a:p>
            <a:r>
              <a:rPr lang="ru-RU" sz="11200" b="1" u="sng" dirty="0">
                <a:solidFill>
                  <a:schemeClr val="tx2">
                    <a:lumMod val="75000"/>
                  </a:schemeClr>
                </a:solidFill>
              </a:rPr>
              <a:t>"Театр, где играют дети"</a:t>
            </a:r>
            <a:endParaRPr lang="ru-RU" sz="11200" dirty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r>
              <a:rPr lang="ru-RU" sz="11200" i="1" dirty="0">
                <a:solidFill>
                  <a:schemeClr val="tx1"/>
                </a:solidFill>
              </a:rPr>
              <a:t> </a:t>
            </a:r>
            <a:endParaRPr lang="ru-RU" sz="11200" dirty="0">
              <a:solidFill>
                <a:schemeClr val="tx1"/>
              </a:solidFill>
            </a:endParaRPr>
          </a:p>
          <a:p>
            <a:pPr fontAlgn="base"/>
            <a:r>
              <a:rPr lang="ru-RU" sz="4300" i="1" dirty="0">
                <a:solidFill>
                  <a:schemeClr val="tx1"/>
                </a:solidFill>
              </a:rPr>
              <a:t> </a:t>
            </a:r>
            <a:endParaRPr lang="ru-RU" sz="4300" dirty="0">
              <a:solidFill>
                <a:schemeClr val="tx1"/>
              </a:solidFill>
            </a:endParaRPr>
          </a:p>
          <a:p>
            <a:pPr fontAlgn="base"/>
            <a:r>
              <a:rPr lang="ru-RU" sz="4300" i="1" dirty="0">
                <a:solidFill>
                  <a:schemeClr val="tx1"/>
                </a:solidFill>
              </a:rPr>
              <a:t> </a:t>
            </a:r>
            <a:endParaRPr lang="ru-RU" sz="4300" dirty="0">
              <a:solidFill>
                <a:schemeClr val="tx1"/>
              </a:solidFill>
            </a:endParaRPr>
          </a:p>
          <a:p>
            <a:pPr fontAlgn="base"/>
            <a:r>
              <a:rPr lang="ru-RU" sz="4300" i="1" dirty="0">
                <a:solidFill>
                  <a:schemeClr val="tx1"/>
                </a:solidFill>
              </a:rPr>
              <a:t> </a:t>
            </a:r>
            <a:endParaRPr lang="ru-RU" sz="4300" dirty="0">
              <a:solidFill>
                <a:schemeClr val="tx1"/>
              </a:solidFill>
            </a:endParaRPr>
          </a:p>
          <a:p>
            <a:pPr fontAlgn="base"/>
            <a:r>
              <a:rPr lang="ru-RU" sz="4300" i="1" dirty="0">
                <a:solidFill>
                  <a:schemeClr val="tx1"/>
                </a:solidFill>
              </a:rPr>
              <a:t> </a:t>
            </a:r>
            <a:endParaRPr lang="ru-RU" sz="4300" dirty="0">
              <a:solidFill>
                <a:schemeClr val="tx1"/>
              </a:solidFill>
            </a:endParaRPr>
          </a:p>
          <a:p>
            <a:pPr fontAlgn="base"/>
            <a:r>
              <a:rPr lang="ru-RU" sz="4300" i="1" dirty="0">
                <a:solidFill>
                  <a:schemeClr val="tx1"/>
                </a:solidFill>
              </a:rPr>
              <a:t> </a:t>
            </a:r>
            <a:endParaRPr lang="ru-RU" sz="4300" dirty="0">
              <a:solidFill>
                <a:schemeClr val="tx1"/>
              </a:solidFill>
            </a:endParaRPr>
          </a:p>
          <a:p>
            <a:pPr fontAlgn="base"/>
            <a:r>
              <a:rPr lang="ru-RU" sz="4300" i="1" dirty="0">
                <a:solidFill>
                  <a:schemeClr val="tx1"/>
                </a:solidFill>
              </a:rPr>
              <a:t> </a:t>
            </a:r>
            <a:endParaRPr lang="ru-RU" sz="4300" dirty="0">
              <a:solidFill>
                <a:schemeClr val="tx1"/>
              </a:solidFill>
            </a:endParaRPr>
          </a:p>
          <a:p>
            <a:pPr algn="r" fontAlgn="base"/>
            <a:r>
              <a:rPr lang="ru-RU" sz="4300" b="1" i="1" dirty="0">
                <a:solidFill>
                  <a:schemeClr val="tx1"/>
                </a:solidFill>
              </a:rPr>
              <a:t>Подготовила: Крупина Елена Юрьевна, </a:t>
            </a:r>
            <a:endParaRPr lang="ru-RU" sz="4300" dirty="0">
              <a:solidFill>
                <a:schemeClr val="tx1"/>
              </a:solidFill>
            </a:endParaRPr>
          </a:p>
          <a:p>
            <a:pPr algn="r" fontAlgn="base"/>
            <a:r>
              <a:rPr lang="ru-RU" sz="4300" b="1" i="1" dirty="0">
                <a:solidFill>
                  <a:schemeClr val="tx1"/>
                </a:solidFill>
              </a:rPr>
              <a:t>учитель русского языка и литературы, МБОУ СОШ №5.</a:t>
            </a:r>
            <a:endParaRPr lang="ru-RU" sz="4300" dirty="0">
              <a:solidFill>
                <a:schemeClr val="tx1"/>
              </a:solidFill>
            </a:endParaRPr>
          </a:p>
          <a:p>
            <a:pPr algn="r" fontAlgn="base"/>
            <a:r>
              <a:rPr lang="ru-RU" sz="4300" b="1" i="1" dirty="0">
                <a:solidFill>
                  <a:schemeClr val="tx1"/>
                </a:solidFill>
              </a:rPr>
              <a:t> </a:t>
            </a:r>
            <a:endParaRPr lang="ru-RU" sz="4300" dirty="0">
              <a:solidFill>
                <a:schemeClr val="tx1"/>
              </a:solidFill>
            </a:endParaRPr>
          </a:p>
          <a:p>
            <a:pPr fontAlgn="base"/>
            <a:r>
              <a:rPr lang="ru-RU" sz="4300" i="1" dirty="0">
                <a:solidFill>
                  <a:schemeClr val="tx1"/>
                </a:solidFill>
              </a:rPr>
              <a:t> </a:t>
            </a:r>
            <a:endParaRPr lang="ru-RU" sz="4300" dirty="0">
              <a:solidFill>
                <a:schemeClr val="tx1"/>
              </a:solidFill>
            </a:endParaRPr>
          </a:p>
          <a:p>
            <a:pPr fontAlgn="base"/>
            <a:r>
              <a:rPr lang="ru-RU" sz="4300" i="1" dirty="0">
                <a:solidFill>
                  <a:schemeClr val="tx1"/>
                </a:solidFill>
              </a:rPr>
              <a:t>2013 год</a:t>
            </a:r>
            <a:endParaRPr lang="ru-RU" sz="4300" dirty="0">
              <a:solidFill>
                <a:schemeClr val="tx1"/>
              </a:solidFill>
            </a:endParaRPr>
          </a:p>
          <a:p>
            <a:pPr fontAlgn="base"/>
            <a:r>
              <a:rPr lang="ru-RU" sz="4300" i="1" dirty="0">
                <a:solidFill>
                  <a:schemeClr val="tx1"/>
                </a:solidFill>
              </a:rPr>
              <a:t> </a:t>
            </a:r>
            <a:endParaRPr lang="ru-RU" sz="43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Формы организации сетевого взаимодействия с другими образовательными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учреждениями и организациями: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/>
          <a:lstStyle/>
          <a:p>
            <a:pPr lvl="0" fontAlgn="base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Спектакли 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fontAlgn="base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Совместные мероприятия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fontAlgn="base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Проведение праздников, народных гуляний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fontAlgn="base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Дни открытых дверей 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fontAlgn="base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Дни детского сада в школе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fontAlgn="base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Соревнования, конкурсы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786182" y="1428736"/>
            <a:ext cx="121444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b="1" u="sng" dirty="0" smtClean="0">
                <a:solidFill>
                  <a:schemeClr val="accent1">
                    <a:lumMod val="50000"/>
                  </a:schemeClr>
                </a:solidFill>
              </a:rPr>
              <a:t>Возможные</a:t>
            </a:r>
            <a:r>
              <a:rPr lang="ru-RU" sz="3100" b="1" u="sng" dirty="0" smtClean="0">
                <a:solidFill>
                  <a:schemeClr val="accent1">
                    <a:lumMod val="50000"/>
                  </a:schemeClr>
                </a:solidFill>
              </a:rPr>
              <a:t> риски при реализации проекта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   1</a:t>
            </a:r>
            <a:r>
              <a:rPr lang="ru-RU" b="1" i="1" dirty="0" smtClean="0"/>
              <a:t>. </a:t>
            </a:r>
            <a:r>
              <a:rPr lang="ru-RU" i="1" dirty="0" smtClean="0"/>
              <a:t>Недостаточная мотивация обучающихся к участию в проекте.</a:t>
            </a:r>
            <a:br>
              <a:rPr lang="ru-RU" i="1" dirty="0" smtClean="0"/>
            </a:br>
            <a:r>
              <a:rPr lang="ru-RU" b="1" i="1" dirty="0" smtClean="0"/>
              <a:t>2.</a:t>
            </a:r>
            <a:r>
              <a:rPr lang="ru-RU" i="1" dirty="0" smtClean="0"/>
              <a:t> Пассивность  руководителей детских театральных коллективов, непонимание перспектив участия в проекте.</a:t>
            </a:r>
            <a:br>
              <a:rPr lang="ru-RU" i="1" dirty="0" smtClean="0"/>
            </a:br>
            <a:r>
              <a:rPr lang="ru-RU" b="1" i="1" dirty="0" smtClean="0"/>
              <a:t>3. </a:t>
            </a:r>
            <a:r>
              <a:rPr lang="ru-RU" i="1" dirty="0" smtClean="0"/>
              <a:t>Слабая заинтересованность руководителей ОУ </a:t>
            </a:r>
            <a:r>
              <a:rPr lang="ru-RU" i="1" dirty="0" smtClean="0"/>
              <a:t> </a:t>
            </a:r>
            <a:r>
              <a:rPr lang="ru-RU" i="1" dirty="0" smtClean="0"/>
              <a:t>в стимулировании своих сотрудников – участников проекта.</a:t>
            </a:r>
            <a:br>
              <a:rPr lang="ru-RU" i="1" dirty="0" smtClean="0"/>
            </a:br>
            <a:r>
              <a:rPr lang="ru-RU" b="1" i="1" dirty="0" smtClean="0"/>
              <a:t>4. </a:t>
            </a:r>
            <a:r>
              <a:rPr lang="ru-RU" i="1" dirty="0" smtClean="0"/>
              <a:t>Большая загруженность педагогов, дефицит времени.</a:t>
            </a:r>
            <a:br>
              <a:rPr lang="ru-RU" i="1" dirty="0" smtClean="0"/>
            </a:br>
            <a:r>
              <a:rPr lang="ru-RU" b="1" i="1" dirty="0" smtClean="0"/>
              <a:t>5. </a:t>
            </a:r>
            <a:r>
              <a:rPr lang="ru-RU" i="1" dirty="0" smtClean="0"/>
              <a:t>Накопление психологической и физической усталости из-за перегрузки организма в процессе учебной деятельности</a:t>
            </a:r>
            <a:br>
              <a:rPr lang="ru-RU" i="1" dirty="0" smtClean="0"/>
            </a:br>
            <a:r>
              <a:rPr lang="ru-RU" b="1" i="1" dirty="0" smtClean="0"/>
              <a:t>6.</a:t>
            </a:r>
            <a:r>
              <a:rPr lang="ru-RU" i="1" dirty="0" smtClean="0"/>
              <a:t> Недостаточные материально – технические и кадровые ресурсы.</a:t>
            </a:r>
            <a:r>
              <a:rPr lang="ru-RU" b="1" i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i="1" u="sng" dirty="0" smtClean="0">
                <a:solidFill>
                  <a:schemeClr val="accent3"/>
                </a:solidFill>
              </a:rPr>
              <a:t>Предупреждение и устранение рисков: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 smtClean="0"/>
              <a:t>1</a:t>
            </a:r>
            <a:r>
              <a:rPr lang="ru-RU" b="1" i="1" dirty="0" smtClean="0"/>
              <a:t>.</a:t>
            </a:r>
            <a:r>
              <a:rPr lang="ru-RU" i="1" dirty="0" smtClean="0"/>
              <a:t> Личностно – ориентированный подход к педагогам и обучающимся через расширение возможностей для самореализации и индивидуального развития.</a:t>
            </a:r>
            <a:endParaRPr lang="ru-RU" dirty="0" smtClean="0"/>
          </a:p>
          <a:p>
            <a:pPr fontAlgn="base"/>
            <a:r>
              <a:rPr lang="ru-RU" b="1" i="1" dirty="0" smtClean="0"/>
              <a:t>2.</a:t>
            </a:r>
            <a:r>
              <a:rPr lang="ru-RU" i="1" dirty="0" smtClean="0"/>
              <a:t> Мотивация педагогов и руководителей к участию в программе методами морального и материального стимулирования через систему целевых показателей деятельности учреждения.</a:t>
            </a:r>
            <a:endParaRPr lang="ru-RU" dirty="0" smtClean="0"/>
          </a:p>
          <a:p>
            <a:pPr fontAlgn="base"/>
            <a:r>
              <a:rPr lang="ru-RU" b="1" i="1" dirty="0" smtClean="0"/>
              <a:t>3.</a:t>
            </a:r>
            <a:r>
              <a:rPr lang="ru-RU" i="1" dirty="0" smtClean="0"/>
              <a:t> Привлечение материально – технических и кадровых ресурсов учреждений – участников программы.</a:t>
            </a:r>
            <a:endParaRPr lang="ru-RU" dirty="0" smtClean="0"/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5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accent3"/>
                </a:solidFill>
              </a:rPr>
              <a:t>Спасибо за внимание!</a:t>
            </a:r>
            <a:endParaRPr lang="ru-RU" sz="5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000" b="1" i="1" u="sng" dirty="0">
                <a:solidFill>
                  <a:schemeClr val="tx2">
                    <a:lumMod val="50000"/>
                  </a:schemeClr>
                </a:solidFill>
              </a:rPr>
              <a:t>Цель проекта: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 Гармоничное развитие личности ребенка через формирование основных компетенций посредством театральной деятельности.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pPr algn="ctr" fontAlgn="base"/>
            <a:r>
              <a:rPr lang="ru-RU" sz="2400" b="1" i="1" u="sng" dirty="0" smtClean="0">
                <a:solidFill>
                  <a:srgbClr val="C00000"/>
                </a:solidFill>
              </a:rPr>
              <a:t>Отличительные особенности проекта</a:t>
            </a: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u="sng" dirty="0" smtClean="0"/>
              <a:t>	</a:t>
            </a:r>
            <a:r>
              <a:rPr lang="ru-RU" sz="2400" b="1" i="1" dirty="0" smtClean="0"/>
              <a:t>Спецификой программы является: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endParaRPr lang="ru-RU" dirty="0"/>
          </a:p>
          <a:p>
            <a:pPr lvl="0" fontAlgn="base"/>
            <a:r>
              <a:rPr lang="ru-RU" b="1" i="1" dirty="0"/>
              <a:t>комплексный характер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  <a:p>
            <a:pPr fontAlgn="base">
              <a:buNone/>
            </a:pPr>
            <a:r>
              <a:rPr lang="ru-RU" i="1" dirty="0" smtClean="0"/>
              <a:t>       (</a:t>
            </a:r>
            <a:r>
              <a:rPr lang="ru-RU" i="1" dirty="0"/>
              <a:t>литература: обсуждение темы будущего спектакля, творческий конкурс на сценарий и стихи к песням;</a:t>
            </a:r>
            <a:br>
              <a:rPr lang="ru-RU" i="1" dirty="0"/>
            </a:br>
            <a:r>
              <a:rPr lang="ru-RU" i="1" dirty="0"/>
              <a:t>изобразительное искусство: разработка грима, декораций, костюмов, афиш;</a:t>
            </a:r>
            <a:br>
              <a:rPr lang="ru-RU" i="1" dirty="0"/>
            </a:br>
            <a:r>
              <a:rPr lang="ru-RU" i="1" dirty="0"/>
              <a:t>технология: изготовление костюмов и декораций;</a:t>
            </a:r>
            <a:br>
              <a:rPr lang="ru-RU" i="1" dirty="0"/>
            </a:br>
            <a:r>
              <a:rPr lang="ru-RU" i="1" dirty="0"/>
              <a:t>музыка: репетиция песен, обсуждение музыки к спектаклю;</a:t>
            </a:r>
            <a:br>
              <a:rPr lang="ru-RU" i="1" dirty="0"/>
            </a:br>
            <a:r>
              <a:rPr lang="ru-RU" i="1" dirty="0"/>
              <a:t>физическая культура: движение по сцене, кувырки, «бой», прыжки, падения и т.д.;</a:t>
            </a:r>
            <a:br>
              <a:rPr lang="ru-RU" i="1" dirty="0"/>
            </a:br>
            <a:r>
              <a:rPr lang="ru-RU" i="1" dirty="0"/>
              <a:t>информационные технологии: осуществление информационной поддержки, звуковые эффекты,  верстка программок, афиш и т.д.).</a:t>
            </a:r>
            <a:endParaRPr lang="ru-RU" dirty="0"/>
          </a:p>
          <a:p>
            <a:pPr lvl="0" fontAlgn="base"/>
            <a:r>
              <a:rPr lang="ru-RU" b="1" i="1" dirty="0"/>
              <a:t>Взаимосвязь театральной деятельности с учебным процессом </a:t>
            </a:r>
            <a:r>
              <a:rPr lang="ru-RU" i="1" dirty="0"/>
              <a:t>(включение «театральных уроков» в Учебный план школы, использование театральной методики на уроках).</a:t>
            </a:r>
            <a:endParaRPr lang="ru-RU" dirty="0"/>
          </a:p>
          <a:p>
            <a:pPr lvl="0" fontAlgn="base"/>
            <a:r>
              <a:rPr lang="ru-RU" b="1" i="1" dirty="0"/>
              <a:t>Вовлечение в театральную деятельность обучающихся всех возрастных групп</a:t>
            </a:r>
            <a:endParaRPr lang="ru-RU" b="1" dirty="0"/>
          </a:p>
          <a:p>
            <a:pPr lvl="0" fontAlgn="base"/>
            <a:r>
              <a:rPr lang="ru-RU" b="1" i="1" dirty="0"/>
              <a:t>Практическая направленность (постановка спектаклей).</a:t>
            </a:r>
            <a:endParaRPr lang="ru-RU" b="1" dirty="0"/>
          </a:p>
          <a:p>
            <a:pPr lvl="0" fontAlgn="base"/>
            <a:r>
              <a:rPr lang="ru-RU" b="1" i="1" dirty="0"/>
              <a:t>Социальное партнерство с родителями.</a:t>
            </a:r>
            <a:endParaRPr lang="ru-RU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785794"/>
          </a:xfrm>
        </p:spPr>
        <p:txBody>
          <a:bodyPr>
            <a:normAutofit/>
          </a:bodyPr>
          <a:lstStyle/>
          <a:p>
            <a:r>
              <a:rPr lang="ru-RU" sz="2400" b="1" u="sng" dirty="0" err="1" smtClean="0">
                <a:solidFill>
                  <a:schemeClr val="accent2">
                    <a:lumMod val="50000"/>
                  </a:schemeClr>
                </a:solidFill>
              </a:rPr>
              <a:t>Метапредметные</a:t>
            </a:r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</a:rPr>
              <a:t> связи в проекте:</a:t>
            </a:r>
            <a:endParaRPr lang="ru-RU" sz="2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vtyweq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 bwMode="auto">
          <a:xfrm>
            <a:off x="4143372" y="3286124"/>
            <a:ext cx="3857632" cy="244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vrt45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643050"/>
            <a:ext cx="421481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8596" y="4286256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ru-RU" b="1" i="1" dirty="0" smtClean="0"/>
              <a:t>Вовлечение в театральную деятельность обучающихся всех возрастных групп</a:t>
            </a:r>
            <a:endParaRPr lang="ru-RU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928926" y="4500570"/>
            <a:ext cx="78581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928794" y="785794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47500" lnSpcReduction="20000"/>
          </a:bodyPr>
          <a:lstStyle/>
          <a:p>
            <a:pPr algn="ctr" fontAlgn="base">
              <a:buNone/>
            </a:pPr>
            <a:r>
              <a:rPr lang="ru-RU" sz="3800" b="1" i="1" u="sng" dirty="0">
                <a:solidFill>
                  <a:schemeClr val="accent3"/>
                </a:solidFill>
              </a:rPr>
              <a:t>Задачи проекта:</a:t>
            </a:r>
            <a:endParaRPr lang="ru-RU" sz="3800" b="1" u="sng" dirty="0">
              <a:solidFill>
                <a:schemeClr val="accent3"/>
              </a:solidFill>
            </a:endParaRPr>
          </a:p>
          <a:p>
            <a:pPr fontAlgn="base">
              <a:buNone/>
            </a:pPr>
            <a:r>
              <a:rPr lang="ru-RU" b="1" i="1" u="sng" dirty="0" smtClean="0">
                <a:solidFill>
                  <a:schemeClr val="tx2">
                    <a:lumMod val="50000"/>
                  </a:schemeClr>
                </a:solidFill>
              </a:rPr>
              <a:t>Методические задачи:</a:t>
            </a:r>
            <a:endParaRPr lang="ru-RU" b="1" u="sng" dirty="0">
              <a:solidFill>
                <a:schemeClr val="tx2">
                  <a:lumMod val="50000"/>
                </a:schemeClr>
              </a:solidFill>
            </a:endParaRPr>
          </a:p>
          <a:p>
            <a:pPr lvl="0" fontAlgn="base"/>
            <a:r>
              <a:rPr lang="ru-RU" i="1" dirty="0"/>
              <a:t>Организовать работу школьного семинара по изучению театральных технологий.</a:t>
            </a:r>
            <a:endParaRPr lang="ru-RU" dirty="0"/>
          </a:p>
          <a:p>
            <a:pPr lvl="0" fontAlgn="base"/>
            <a:r>
              <a:rPr lang="ru-RU" i="1" dirty="0"/>
              <a:t>Сформировать детское театральное сообщество.</a:t>
            </a:r>
            <a:endParaRPr lang="ru-RU" dirty="0"/>
          </a:p>
          <a:p>
            <a:pPr lvl="0" fontAlgn="base"/>
            <a:r>
              <a:rPr lang="ru-RU" i="1" dirty="0"/>
              <a:t>Создать условия для творческой инициативы и самореализации обучающихся.</a:t>
            </a:r>
            <a:endParaRPr lang="ru-RU" dirty="0"/>
          </a:p>
          <a:p>
            <a:pPr lvl="0" fontAlgn="base"/>
            <a:r>
              <a:rPr lang="ru-RU" i="1" dirty="0"/>
              <a:t>Мотивировать педагогов к профессиональному, личностному росту через возможность демонстрации своего опыта.</a:t>
            </a:r>
            <a:endParaRPr lang="ru-RU" dirty="0"/>
          </a:p>
          <a:p>
            <a:pPr lvl="0" fontAlgn="base"/>
            <a:r>
              <a:rPr lang="ru-RU" i="1" dirty="0"/>
              <a:t>Организовать взаимодействие творческих коллективов.</a:t>
            </a:r>
            <a:endParaRPr lang="ru-RU" dirty="0"/>
          </a:p>
          <a:p>
            <a:pPr fontAlgn="base">
              <a:buNone/>
            </a:pPr>
            <a:r>
              <a:rPr lang="ru-RU" b="1" i="1" u="sng" dirty="0">
                <a:solidFill>
                  <a:schemeClr val="tx2">
                    <a:lumMod val="50000"/>
                  </a:schemeClr>
                </a:solidFill>
              </a:rPr>
              <a:t>Образовательные задачи: </a:t>
            </a:r>
            <a:endParaRPr lang="ru-RU" b="1" u="sng" dirty="0">
              <a:solidFill>
                <a:schemeClr val="tx2">
                  <a:lumMod val="50000"/>
                </a:schemeClr>
              </a:solidFill>
            </a:endParaRPr>
          </a:p>
          <a:p>
            <a:pPr lvl="0" fontAlgn="base"/>
            <a:r>
              <a:rPr lang="ru-RU" i="1" dirty="0"/>
              <a:t>Познакомить обучающихся с основами драматургии и режиссуры.</a:t>
            </a:r>
            <a:endParaRPr lang="ru-RU" dirty="0"/>
          </a:p>
          <a:p>
            <a:pPr lvl="0" fontAlgn="base"/>
            <a:r>
              <a:rPr lang="ru-RU" i="1" dirty="0"/>
              <a:t>Обучить элементарным навыкам театрально-исполнительской деятельности и научить применять их на сцене.</a:t>
            </a:r>
            <a:endParaRPr lang="ru-RU" dirty="0"/>
          </a:p>
          <a:p>
            <a:pPr lvl="0" fontAlgn="base"/>
            <a:r>
              <a:rPr lang="ru-RU" i="1" dirty="0"/>
              <a:t>Научить изготавливать театральные костюмы и декорации.</a:t>
            </a:r>
            <a:endParaRPr lang="ru-RU" dirty="0"/>
          </a:p>
          <a:p>
            <a:pPr fontAlgn="base">
              <a:buNone/>
            </a:pPr>
            <a:r>
              <a:rPr lang="ru-RU" b="1" i="1" u="sng" dirty="0">
                <a:solidFill>
                  <a:schemeClr val="tx2">
                    <a:lumMod val="50000"/>
                  </a:schemeClr>
                </a:solidFill>
              </a:rPr>
              <a:t>Развивающие задачи:</a:t>
            </a:r>
            <a:r>
              <a:rPr lang="ru-RU" b="1" i="1" u="sng" dirty="0"/>
              <a:t>   </a:t>
            </a:r>
            <a:r>
              <a:rPr lang="ru-RU" b="1" i="1" dirty="0"/>
              <a:t>             </a:t>
            </a:r>
            <a:endParaRPr lang="ru-RU" dirty="0"/>
          </a:p>
          <a:p>
            <a:pPr lvl="0" fontAlgn="base"/>
            <a:r>
              <a:rPr lang="ru-RU" i="1" dirty="0"/>
              <a:t>Развивать интеллектуальные, коммуникативные и предметно-практические качества личности школьника.</a:t>
            </a:r>
            <a:endParaRPr lang="ru-RU" dirty="0"/>
          </a:p>
          <a:p>
            <a:pPr lvl="0" fontAlgn="base"/>
            <a:r>
              <a:rPr lang="ru-RU" i="1" dirty="0"/>
              <a:t>Развивать творческое воображение.</a:t>
            </a:r>
            <a:endParaRPr lang="ru-RU" dirty="0"/>
          </a:p>
          <a:p>
            <a:pPr lvl="0" fontAlgn="base"/>
            <a:r>
              <a:rPr lang="ru-RU" i="1" dirty="0"/>
              <a:t>Развивать самостоятельный подход к решению поставленной задачи.</a:t>
            </a:r>
            <a:endParaRPr lang="ru-RU" dirty="0"/>
          </a:p>
          <a:p>
            <a:pPr lvl="0" fontAlgn="base"/>
            <a:r>
              <a:rPr lang="ru-RU" i="1" dirty="0"/>
              <a:t>Развивать художественный вкус и эстетическое чувство прекрасного.</a:t>
            </a:r>
            <a:endParaRPr lang="ru-RU" dirty="0"/>
          </a:p>
          <a:p>
            <a:pPr fontAlgn="base">
              <a:buNone/>
            </a:pPr>
            <a:r>
              <a:rPr lang="ru-RU" b="1" i="1" u="sng" dirty="0">
                <a:solidFill>
                  <a:schemeClr val="tx2">
                    <a:lumMod val="50000"/>
                  </a:schemeClr>
                </a:solidFill>
              </a:rPr>
              <a:t>Воспитательные задачи:</a:t>
            </a:r>
            <a:r>
              <a:rPr lang="ru-RU" b="1" i="1" u="sng" dirty="0"/>
              <a:t> </a:t>
            </a:r>
            <a:endParaRPr lang="ru-RU" u="sng" dirty="0"/>
          </a:p>
          <a:p>
            <a:pPr lvl="0" fontAlgn="base"/>
            <a:r>
              <a:rPr lang="ru-RU" i="1" dirty="0"/>
              <a:t>Воспитывать уважительное отношение между членами коллектива;</a:t>
            </a:r>
            <a:endParaRPr lang="ru-RU" dirty="0"/>
          </a:p>
          <a:p>
            <a:pPr lvl="0" fontAlgn="base"/>
            <a:r>
              <a:rPr lang="ru-RU" i="1" dirty="0"/>
              <a:t>Воспитывать умение критически оценивать как свою работу, так и работу своих товарищей;</a:t>
            </a:r>
            <a:endParaRPr lang="ru-RU" dirty="0"/>
          </a:p>
          <a:p>
            <a:pPr lvl="0" fontAlgn="base"/>
            <a:r>
              <a:rPr lang="ru-RU" i="1" dirty="0"/>
              <a:t>Воспитывать внимательное и бережное отношение к природе;</a:t>
            </a:r>
            <a:endParaRPr lang="ru-RU" dirty="0"/>
          </a:p>
          <a:p>
            <a:pPr lvl="0" fontAlgn="base"/>
            <a:r>
              <a:rPr lang="ru-RU" i="1" dirty="0"/>
              <a:t>Воспитывать любовь к культуре и истории своей страны;</a:t>
            </a:r>
            <a:endParaRPr lang="ru-RU" dirty="0"/>
          </a:p>
          <a:p>
            <a:pPr lvl="0" fontAlgn="base"/>
            <a:r>
              <a:rPr lang="ru-RU" i="1" dirty="0"/>
              <a:t>Воспитывать дисциплинированность, собранность, настойчивость, работоспособность, смелость, волю;</a:t>
            </a:r>
            <a:endParaRPr lang="ru-RU" dirty="0"/>
          </a:p>
          <a:p>
            <a:pPr fontAlgn="base"/>
            <a:r>
              <a:rPr lang="ru-RU" b="1" i="1" dirty="0"/>
              <a:t>Создать сообщество единомышленников (педагог – школьники – родители).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u="sng" dirty="0" smtClean="0"/>
              <a:t>Ожидаемые </a:t>
            </a:r>
            <a:r>
              <a:rPr lang="ru-RU" b="1" i="1" u="sng" dirty="0" smtClean="0"/>
              <a:t>результаты: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i="1" dirty="0" smtClean="0"/>
              <a:t> Для</a:t>
            </a:r>
            <a:r>
              <a:rPr lang="ru-RU" b="1" i="1" dirty="0" smtClean="0"/>
              <a:t> учащихся </a:t>
            </a:r>
            <a:r>
              <a:rPr lang="ru-RU" i="1" dirty="0" smtClean="0"/>
              <a:t>школы:</a:t>
            </a:r>
            <a:endParaRPr lang="ru-RU" dirty="0" smtClean="0"/>
          </a:p>
          <a:p>
            <a:pPr fontAlgn="base">
              <a:buNone/>
            </a:pPr>
            <a:r>
              <a:rPr lang="ru-RU" b="1" dirty="0" smtClean="0"/>
              <a:t>Промежуточные результаты:</a:t>
            </a:r>
            <a:endParaRPr lang="ru-RU" dirty="0" smtClean="0"/>
          </a:p>
          <a:p>
            <a:pPr lvl="0" fontAlgn="base">
              <a:buNone/>
            </a:pPr>
            <a:r>
              <a:rPr lang="ru-RU" dirty="0" smtClean="0"/>
              <a:t>Освоение индивидуального пространства через элементы внутренней и внешней техники актера.</a:t>
            </a:r>
          </a:p>
          <a:p>
            <a:pPr lvl="0" fontAlgn="base">
              <a:buNone/>
            </a:pPr>
            <a:r>
              <a:rPr lang="ru-RU" dirty="0" smtClean="0"/>
              <a:t>Творческая деятельность в процессе создания образа отдельного героя или спектакля в целом.</a:t>
            </a:r>
          </a:p>
          <a:p>
            <a:pPr lvl="0" fontAlgn="base">
              <a:buNone/>
            </a:pPr>
            <a:r>
              <a:rPr lang="ru-RU" dirty="0" smtClean="0"/>
              <a:t>Освоение творческой этики.</a:t>
            </a:r>
          </a:p>
          <a:p>
            <a:pPr lvl="0" fontAlgn="base">
              <a:buNone/>
            </a:pPr>
            <a:r>
              <a:rPr lang="ru-RU" dirty="0" err="1" smtClean="0"/>
              <a:t>Общеэстетическое</a:t>
            </a:r>
            <a:r>
              <a:rPr lang="ru-RU" dirty="0" smtClean="0"/>
              <a:t> развитие.</a:t>
            </a:r>
          </a:p>
          <a:p>
            <a:pPr fontAlgn="base">
              <a:buNone/>
            </a:pPr>
            <a:r>
              <a:rPr lang="ru-RU" b="1" dirty="0" smtClean="0"/>
              <a:t>Итоговые результаты:</a:t>
            </a:r>
            <a:endParaRPr lang="ru-RU" dirty="0" smtClean="0"/>
          </a:p>
          <a:p>
            <a:pPr lvl="0" fontAlgn="base">
              <a:buNone/>
            </a:pPr>
            <a:r>
              <a:rPr lang="ru-RU" dirty="0" smtClean="0"/>
              <a:t>Развитие общей культуры средствами театральной деятельности.</a:t>
            </a:r>
          </a:p>
          <a:p>
            <a:pPr lvl="0" fontAlgn="base">
              <a:buNone/>
            </a:pPr>
            <a:r>
              <a:rPr lang="ru-RU" dirty="0" smtClean="0"/>
              <a:t>Формирование умений и навыков самостоятельного анализа художественных произведений для развития творческих способностей, самореализации личности ученика.</a:t>
            </a:r>
          </a:p>
          <a:p>
            <a:pPr lvl="0" fontAlgn="base">
              <a:buNone/>
            </a:pPr>
            <a:r>
              <a:rPr lang="ru-RU" dirty="0" smtClean="0"/>
              <a:t>Формирование базовых психологических качеств: самостоятельности, уверенности, толерантности и др.</a:t>
            </a:r>
          </a:p>
          <a:p>
            <a:pPr lvl="0" fontAlgn="base">
              <a:buNone/>
            </a:pPr>
            <a:r>
              <a:rPr lang="ru-RU" dirty="0" smtClean="0"/>
              <a:t>Развитие способности объединять личностные цели с интересами других людей.</a:t>
            </a: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714480" y="928670"/>
            <a:ext cx="92869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467600" cy="928670"/>
          </a:xfrm>
        </p:spPr>
        <p:txBody>
          <a:bodyPr/>
          <a:lstStyle/>
          <a:p>
            <a:r>
              <a:rPr lang="ru-RU" b="1" i="1" u="sng" dirty="0" smtClean="0"/>
              <a:t>Ожидаемые результаты: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u="sng" dirty="0" smtClean="0"/>
              <a:t>Для </a:t>
            </a:r>
            <a:r>
              <a:rPr lang="ru-RU" b="1" u="sng" dirty="0" smtClean="0"/>
              <a:t>педагогов</a:t>
            </a:r>
            <a:r>
              <a:rPr lang="ru-RU" u="sng" dirty="0" smtClean="0"/>
              <a:t> школы:</a:t>
            </a:r>
          </a:p>
          <a:p>
            <a:pPr lvl="0" fontAlgn="base">
              <a:buNone/>
            </a:pPr>
            <a:r>
              <a:rPr lang="ru-RU" dirty="0" smtClean="0"/>
              <a:t>Профессиональный рост.</a:t>
            </a:r>
          </a:p>
          <a:p>
            <a:pPr lvl="0" fontAlgn="base">
              <a:buNone/>
            </a:pPr>
            <a:r>
              <a:rPr lang="ru-RU" dirty="0" smtClean="0"/>
              <a:t>Повышение возможностей самореализации в ходе театральной деятельности.</a:t>
            </a:r>
          </a:p>
          <a:p>
            <a:pPr fontAlgn="base">
              <a:buNone/>
            </a:pPr>
            <a:r>
              <a:rPr lang="ru-RU" dirty="0" smtClean="0"/>
              <a:t>Для</a:t>
            </a:r>
            <a:r>
              <a:rPr lang="ru-RU" b="1" dirty="0" smtClean="0"/>
              <a:t> родителей</a:t>
            </a:r>
            <a:r>
              <a:rPr lang="ru-RU" dirty="0" smtClean="0"/>
              <a:t> учащихся:</a:t>
            </a:r>
          </a:p>
          <a:p>
            <a:pPr lvl="0" fontAlgn="base">
              <a:buNone/>
            </a:pPr>
            <a:r>
              <a:rPr lang="ru-RU" dirty="0" smtClean="0"/>
              <a:t>Осознание роли социального опыта семьи в формировании личности ребенка.</a:t>
            </a:r>
          </a:p>
          <a:p>
            <a:pPr lvl="0" fontAlgn="base">
              <a:buNone/>
            </a:pPr>
            <a:r>
              <a:rPr lang="ru-RU" dirty="0" smtClean="0"/>
              <a:t>Формирование тесного сотрудничества между  родителями и педагогами.</a:t>
            </a:r>
          </a:p>
          <a:p>
            <a:pPr lvl="0" fontAlgn="base">
              <a:buNone/>
            </a:pPr>
            <a:r>
              <a:rPr lang="ru-RU" dirty="0" smtClean="0"/>
              <a:t>Возможность получения психолого-педагогической консультативной помощи.</a:t>
            </a:r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/>
            <a:r>
              <a:rPr lang="ru-RU" u="sng" dirty="0" smtClean="0"/>
              <a:t>Для </a:t>
            </a:r>
            <a:r>
              <a:rPr lang="ru-RU" b="1" u="sng" dirty="0" smtClean="0"/>
              <a:t>школы</a:t>
            </a:r>
            <a:r>
              <a:rPr lang="ru-RU" u="sng" dirty="0" smtClean="0"/>
              <a:t>:</a:t>
            </a:r>
          </a:p>
          <a:p>
            <a:pPr lvl="0" fontAlgn="base">
              <a:buNone/>
            </a:pPr>
            <a:r>
              <a:rPr lang="ru-RU" dirty="0" smtClean="0"/>
              <a:t>Повышение привлекательности имиджа школы.</a:t>
            </a:r>
          </a:p>
          <a:p>
            <a:pPr lvl="0" fontAlgn="base">
              <a:buNone/>
            </a:pPr>
            <a:r>
              <a:rPr lang="ru-RU" dirty="0" smtClean="0"/>
              <a:t>Расширение партнерских  связей школы.</a:t>
            </a:r>
          </a:p>
          <a:p>
            <a:pPr lvl="0" fontAlgn="base">
              <a:buNone/>
            </a:pPr>
            <a:r>
              <a:rPr lang="ru-RU" dirty="0" smtClean="0"/>
              <a:t>Открытие новых (внебюджетных) источников финансовой поддержки деятельности школы.</a:t>
            </a:r>
          </a:p>
          <a:p>
            <a:pPr lvl="0" fontAlgn="base">
              <a:buNone/>
            </a:pPr>
            <a:r>
              <a:rPr lang="ru-RU" dirty="0" smtClean="0"/>
              <a:t>Создание условий для обмена опытом и новыми творческими идеями с другими ОУ.</a:t>
            </a:r>
          </a:p>
          <a:p>
            <a:pPr lvl="0" fontAlgn="base">
              <a:buNone/>
            </a:pPr>
            <a:r>
              <a:rPr lang="ru-RU" dirty="0" smtClean="0"/>
              <a:t>Расширение коммуникативных связей среди участников детских творческих коллективов.</a:t>
            </a:r>
          </a:p>
          <a:p>
            <a:pPr lvl="0" fontAlgn="base">
              <a:buNone/>
            </a:pPr>
            <a:r>
              <a:rPr lang="ru-RU" dirty="0" smtClean="0"/>
              <a:t>Внедрение в практическую деятельность новых форм, методов и приемов </a:t>
            </a:r>
            <a:r>
              <a:rPr lang="ru-RU" dirty="0" smtClean="0"/>
              <a:t>театральной деятельности</a:t>
            </a:r>
            <a:r>
              <a:rPr lang="ru-RU" dirty="0" smtClean="0"/>
              <a:t>.</a:t>
            </a:r>
          </a:p>
          <a:p>
            <a:pPr lvl="0" fontAlgn="base">
              <a:buNone/>
            </a:pPr>
            <a:r>
              <a:rPr lang="ru-RU" dirty="0" smtClean="0"/>
              <a:t>Выявление и поддержка одаренности детей.</a:t>
            </a:r>
          </a:p>
          <a:p>
            <a:pPr lvl="0" fontAlgn="base">
              <a:buNone/>
            </a:pPr>
            <a:r>
              <a:rPr lang="ru-RU" dirty="0" smtClean="0"/>
              <a:t>Личностное развитие участников.</a:t>
            </a:r>
          </a:p>
          <a:p>
            <a:pPr fontAlgn="base">
              <a:buNone/>
            </a:pPr>
            <a:r>
              <a:rPr lang="ru-RU" dirty="0" smtClean="0"/>
              <a:t>Для </a:t>
            </a:r>
            <a:r>
              <a:rPr lang="ru-RU" b="1" dirty="0" smtClean="0"/>
              <a:t>общественности</a:t>
            </a:r>
            <a:r>
              <a:rPr lang="ru-RU" dirty="0" smtClean="0"/>
              <a:t>:</a:t>
            </a:r>
          </a:p>
          <a:p>
            <a:pPr fontAlgn="base">
              <a:buNone/>
            </a:pPr>
            <a:r>
              <a:rPr lang="ru-RU" dirty="0" smtClean="0"/>
              <a:t>Возможность создания </a:t>
            </a:r>
            <a:r>
              <a:rPr lang="ru-RU" dirty="0" err="1" smtClean="0"/>
              <a:t>социокультурного</a:t>
            </a:r>
            <a:r>
              <a:rPr lang="ru-RU" dirty="0" smtClean="0"/>
              <a:t> центра на базе школы.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71670" y="1071546"/>
            <a:ext cx="85725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Актуальность проекта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Организация творческого процесса в </a:t>
            </a:r>
            <a:r>
              <a:rPr lang="ru-RU" dirty="0" smtClean="0"/>
              <a:t>театральном коллективе </a:t>
            </a:r>
            <a:r>
              <a:rPr lang="ru-RU" dirty="0" smtClean="0"/>
              <a:t>способствует формированию 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</a:rPr>
              <a:t>ключевых </a:t>
            </a: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</a:rPr>
              <a:t>компетенций:</a:t>
            </a:r>
          </a:p>
          <a:p>
            <a:pPr>
              <a:buNone/>
            </a:pPr>
            <a:r>
              <a:rPr lang="ru-RU" dirty="0" smtClean="0"/>
              <a:t>1.Коммуникативная</a:t>
            </a:r>
          </a:p>
          <a:p>
            <a:pPr>
              <a:buNone/>
            </a:pPr>
            <a:r>
              <a:rPr lang="ru-RU" dirty="0" smtClean="0"/>
              <a:t>2.Информационная</a:t>
            </a:r>
          </a:p>
          <a:p>
            <a:pPr>
              <a:buNone/>
            </a:pPr>
            <a:r>
              <a:rPr lang="ru-RU" dirty="0" smtClean="0"/>
              <a:t>3.Учебно-познавательная</a:t>
            </a:r>
          </a:p>
          <a:p>
            <a:pPr>
              <a:buNone/>
            </a:pPr>
            <a:r>
              <a:rPr lang="ru-RU" dirty="0" smtClean="0"/>
              <a:t>4.Ценностно-смысловая</a:t>
            </a:r>
          </a:p>
          <a:p>
            <a:pPr>
              <a:buNone/>
            </a:pPr>
            <a:r>
              <a:rPr lang="ru-RU" dirty="0" smtClean="0"/>
              <a:t>5.Личностного самосовершенствования</a:t>
            </a:r>
          </a:p>
          <a:p>
            <a:pPr>
              <a:buNone/>
            </a:pPr>
            <a:r>
              <a:rPr lang="ru-RU" dirty="0" smtClean="0"/>
              <a:t>6.Общекультурная</a:t>
            </a:r>
          </a:p>
          <a:p>
            <a:pPr>
              <a:buNone/>
            </a:pPr>
            <a:r>
              <a:rPr lang="ru-RU" dirty="0" smtClean="0"/>
              <a:t>7.Социально-трудовая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35729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3100" b="1" u="sng" dirty="0" smtClean="0">
                <a:solidFill>
                  <a:schemeClr val="accent3"/>
                </a:solidFill>
              </a:rPr>
              <a:t>Сроки</a:t>
            </a:r>
            <a:r>
              <a:rPr lang="ru-RU" sz="3100" b="1" u="sng" dirty="0" smtClean="0">
                <a:solidFill>
                  <a:schemeClr val="accent3"/>
                </a:solidFill>
              </a:rPr>
              <a:t> и этапы реализации проекта:</a:t>
            </a:r>
            <a:r>
              <a:rPr lang="ru-RU" sz="3100" b="1" dirty="0" smtClean="0">
                <a:solidFill>
                  <a:schemeClr val="accent3"/>
                </a:solidFill>
              </a:rPr>
              <a:t/>
            </a:r>
            <a:br>
              <a:rPr lang="ru-RU" sz="3100" b="1" dirty="0" smtClean="0">
                <a:solidFill>
                  <a:schemeClr val="accent3"/>
                </a:solidFill>
              </a:rPr>
            </a:br>
            <a:endParaRPr lang="ru-RU" sz="31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 fontAlgn="base"/>
            <a:r>
              <a:rPr lang="ru-RU" sz="3200" b="1" dirty="0" smtClean="0">
                <a:solidFill>
                  <a:srgbClr val="0070C0"/>
                </a:solidFill>
              </a:rPr>
              <a:t>I</a:t>
            </a:r>
            <a:r>
              <a:rPr lang="ru-RU" sz="3200" b="1" dirty="0" smtClean="0">
                <a:solidFill>
                  <a:srgbClr val="0070C0"/>
                </a:solidFill>
              </a:rPr>
              <a:t> этап –  Мотивационный</a:t>
            </a:r>
            <a:endParaRPr lang="ru-RU" sz="3200" dirty="0" smtClean="0">
              <a:solidFill>
                <a:srgbClr val="0070C0"/>
              </a:solidFill>
            </a:endParaRPr>
          </a:p>
          <a:p>
            <a:pPr fontAlgn="base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(</a:t>
            </a:r>
            <a:r>
              <a:rPr lang="ru-RU" sz="3200" b="1" dirty="0" smtClean="0">
                <a:solidFill>
                  <a:srgbClr val="0070C0"/>
                </a:solidFill>
              </a:rPr>
              <a:t>апрель – май 2014 г</a:t>
            </a:r>
            <a:r>
              <a:rPr lang="ru-RU" sz="3200" b="1" dirty="0" smtClean="0">
                <a:solidFill>
                  <a:srgbClr val="0070C0"/>
                </a:solidFill>
              </a:rPr>
              <a:t>.)</a:t>
            </a:r>
          </a:p>
          <a:p>
            <a:pPr fontAlgn="base"/>
            <a:r>
              <a:rPr lang="ru-RU" sz="3200" b="1" dirty="0" smtClean="0">
                <a:solidFill>
                  <a:srgbClr val="0070C0"/>
                </a:solidFill>
              </a:rPr>
              <a:t>II этап – Подготовительный</a:t>
            </a:r>
            <a:endParaRPr lang="ru-RU" sz="3200" dirty="0" smtClean="0">
              <a:solidFill>
                <a:srgbClr val="0070C0"/>
              </a:solidFill>
            </a:endParaRPr>
          </a:p>
          <a:p>
            <a:pPr fontAlgn="base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</a:t>
            </a:r>
            <a:r>
              <a:rPr lang="ru-RU" sz="3200" b="1" dirty="0" smtClean="0">
                <a:solidFill>
                  <a:srgbClr val="0070C0"/>
                </a:solidFill>
              </a:rPr>
              <a:t>(май – август 2014 г.)</a:t>
            </a:r>
            <a:endParaRPr lang="ru-RU" sz="3200" dirty="0" smtClean="0">
              <a:solidFill>
                <a:srgbClr val="0070C0"/>
              </a:solidFill>
            </a:endParaRPr>
          </a:p>
          <a:p>
            <a:pPr fontAlgn="base"/>
            <a:r>
              <a:rPr lang="ru-RU" sz="3200" b="1" dirty="0" smtClean="0">
                <a:solidFill>
                  <a:srgbClr val="0070C0"/>
                </a:solidFill>
              </a:rPr>
              <a:t>III этап – Внедренческий</a:t>
            </a:r>
            <a:endParaRPr lang="ru-RU" sz="3200" dirty="0" smtClean="0">
              <a:solidFill>
                <a:srgbClr val="0070C0"/>
              </a:solidFill>
            </a:endParaRPr>
          </a:p>
          <a:p>
            <a:pPr fontAlgn="base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</a:t>
            </a:r>
            <a:r>
              <a:rPr lang="ru-RU" sz="3200" b="1" dirty="0" smtClean="0">
                <a:solidFill>
                  <a:srgbClr val="0070C0"/>
                </a:solidFill>
              </a:rPr>
              <a:t>(сентябрь </a:t>
            </a:r>
            <a:r>
              <a:rPr lang="ru-RU" sz="3200" b="1" dirty="0" smtClean="0">
                <a:solidFill>
                  <a:srgbClr val="0070C0"/>
                </a:solidFill>
              </a:rPr>
              <a:t>2014 </a:t>
            </a:r>
            <a:r>
              <a:rPr lang="ru-RU" sz="3200" b="1" dirty="0" smtClean="0">
                <a:solidFill>
                  <a:srgbClr val="0070C0"/>
                </a:solidFill>
              </a:rPr>
              <a:t>г. – апрель </a:t>
            </a:r>
            <a:r>
              <a:rPr lang="ru-RU" sz="3200" b="1" dirty="0" smtClean="0">
                <a:solidFill>
                  <a:srgbClr val="0070C0"/>
                </a:solidFill>
              </a:rPr>
              <a:t>2015 </a:t>
            </a:r>
            <a:r>
              <a:rPr lang="ru-RU" sz="3200" b="1" dirty="0" smtClean="0">
                <a:solidFill>
                  <a:srgbClr val="0070C0"/>
                </a:solidFill>
              </a:rPr>
              <a:t>г</a:t>
            </a:r>
            <a:r>
              <a:rPr lang="ru-RU" sz="3200" b="1" dirty="0" smtClean="0">
                <a:solidFill>
                  <a:srgbClr val="0070C0"/>
                </a:solidFill>
              </a:rPr>
              <a:t>.)</a:t>
            </a:r>
          </a:p>
          <a:p>
            <a:pPr fontAlgn="base"/>
            <a:r>
              <a:rPr lang="ru-RU" sz="3200" b="1" dirty="0" smtClean="0">
                <a:solidFill>
                  <a:srgbClr val="0070C0"/>
                </a:solidFill>
              </a:rPr>
              <a:t>IV этап – Обобщающий </a:t>
            </a:r>
            <a:endParaRPr lang="ru-RU" sz="3200" dirty="0" smtClean="0">
              <a:solidFill>
                <a:srgbClr val="0070C0"/>
              </a:solidFill>
            </a:endParaRPr>
          </a:p>
          <a:p>
            <a:pPr fontAlgn="base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(</a:t>
            </a:r>
            <a:r>
              <a:rPr lang="ru-RU" sz="3200" b="1" dirty="0" smtClean="0">
                <a:solidFill>
                  <a:srgbClr val="0070C0"/>
                </a:solidFill>
              </a:rPr>
              <a:t>апрель – август </a:t>
            </a:r>
            <a:r>
              <a:rPr lang="ru-RU" sz="3200" b="1" dirty="0" smtClean="0">
                <a:solidFill>
                  <a:srgbClr val="0070C0"/>
                </a:solidFill>
              </a:rPr>
              <a:t>2015 </a:t>
            </a:r>
            <a:r>
              <a:rPr lang="ru-RU" sz="3200" b="1" dirty="0" smtClean="0">
                <a:solidFill>
                  <a:srgbClr val="0070C0"/>
                </a:solidFill>
              </a:rPr>
              <a:t>г.)</a:t>
            </a:r>
            <a:endParaRPr lang="ru-RU" sz="3200" dirty="0" smtClean="0">
              <a:solidFill>
                <a:srgbClr val="0070C0"/>
              </a:solidFill>
            </a:endParaRPr>
          </a:p>
          <a:p>
            <a:pPr fontAlgn="base">
              <a:buNone/>
            </a:pPr>
            <a:endParaRPr lang="ru-RU" dirty="0" smtClean="0"/>
          </a:p>
          <a:p>
            <a:pPr lvl="8"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135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Театр ничуть не безделица и вовсе не пустая вещь… Это такая кафедра, с которой можно много сказать миру добра. Н.В.Гоголь Театр поучает так, как этого не сделать толстой книге. Вольтер </vt:lpstr>
      <vt:lpstr>Цель проекта:  Гармоничное развитие личности ребенка через формирование основных компетенций посредством театральной деятельности.</vt:lpstr>
      <vt:lpstr>Отличительные особенности проекта  Спецификой программы является:</vt:lpstr>
      <vt:lpstr>Метапредметные связи в проекте:</vt:lpstr>
      <vt:lpstr>Слайд 5</vt:lpstr>
      <vt:lpstr>   Ожидаемые результаты: </vt:lpstr>
      <vt:lpstr>Ожидаемые результаты:</vt:lpstr>
      <vt:lpstr>Актуальность проекта</vt:lpstr>
      <vt:lpstr>  Сроки и этапы реализации проекта: </vt:lpstr>
      <vt:lpstr>                 Формы организации сетевого взаимодействия с другими образовательными  учреждениями и организациями: </vt:lpstr>
      <vt:lpstr>   Возможные риски при реализации проекта </vt:lpstr>
      <vt:lpstr>Предупреждение и устранение рисков:  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 ничуть не безделица и вовсе не пустая вещь… Это такая кафедра, с которой можно много сказать миру добра. Н.В.Гоголь Театр поучает так, как этого не сделать толстой книге. Вольтер</dc:title>
  <dc:creator>елена</dc:creator>
  <cp:lastModifiedBy>елена</cp:lastModifiedBy>
  <cp:revision>16</cp:revision>
  <dcterms:created xsi:type="dcterms:W3CDTF">2013-12-03T09:07:47Z</dcterms:created>
  <dcterms:modified xsi:type="dcterms:W3CDTF">2013-12-03T12:18:06Z</dcterms:modified>
</cp:coreProperties>
</file>